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89" r:id="rId6"/>
    <p:sldId id="288" r:id="rId7"/>
    <p:sldId id="287" r:id="rId8"/>
    <p:sldId id="269" r:id="rId9"/>
    <p:sldId id="261" r:id="rId10"/>
    <p:sldId id="260" r:id="rId11"/>
    <p:sldId id="263" r:id="rId12"/>
    <p:sldId id="262" r:id="rId13"/>
    <p:sldId id="268" r:id="rId14"/>
    <p:sldId id="267" r:id="rId15"/>
    <p:sldId id="272" r:id="rId16"/>
    <p:sldId id="273" r:id="rId17"/>
    <p:sldId id="274" r:id="rId18"/>
    <p:sldId id="275" r:id="rId19"/>
    <p:sldId id="276" r:id="rId20"/>
    <p:sldId id="277" r:id="rId21"/>
    <p:sldId id="271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2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3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4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4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69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3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3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6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014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4" r:id="rId6"/>
    <p:sldLayoutId id="2147483719" r:id="rId7"/>
    <p:sldLayoutId id="2147483720" r:id="rId8"/>
    <p:sldLayoutId id="2147483721" r:id="rId9"/>
    <p:sldLayoutId id="2147483723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hyperlink" Target="https://vocaroo.com/1GhBBB1x1uIz" TargetMode="Externa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enggano.ling-phil.ox.ac.uk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nggano.ling-phil.ox.ac.uk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water, nature, reef, blue&#10;&#10;Description automatically generated">
            <a:extLst>
              <a:ext uri="{FF2B5EF4-FFF2-40B4-BE49-F238E27FC236}">
                <a16:creationId xmlns:a16="http://schemas.microsoft.com/office/drawing/2014/main" id="{7058D93B-899E-4647-B74B-E1A7C64ED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20" y="9"/>
            <a:ext cx="12191980" cy="6145975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28" name="Group 23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4E8193-026C-4418-93F1-314813B1D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216" y="344436"/>
            <a:ext cx="9158749" cy="1069519"/>
          </a:xfrm>
          <a:effectLst>
            <a:outerShdw blurRad="101600" dist="177800" dir="18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7250" dirty="0"/>
              <a:t>The </a:t>
            </a:r>
            <a:r>
              <a:rPr lang="en-US" sz="7250" dirty="0" err="1"/>
              <a:t>Enggano</a:t>
            </a:r>
            <a:r>
              <a:rPr lang="en-US" sz="7250" dirty="0"/>
              <a:t>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7A60E-3909-4646-AECE-9F80A3585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622" y="1462703"/>
            <a:ext cx="8672055" cy="614517"/>
          </a:xfrm>
          <a:effectLst>
            <a:outerShdw dist="38100" dir="348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de-DE" sz="3250" dirty="0" err="1"/>
              <a:t>Nothofer’s</a:t>
            </a:r>
            <a:r>
              <a:rPr lang="de-DE" sz="3250" dirty="0"/>
              <a:t> </a:t>
            </a:r>
            <a:r>
              <a:rPr lang="de-DE" sz="3250" dirty="0" err="1"/>
              <a:t>contribution</a:t>
            </a:r>
            <a:r>
              <a:rPr lang="de-DE" sz="3250" dirty="0"/>
              <a:t> </a:t>
            </a:r>
            <a:r>
              <a:rPr lang="de-DE" sz="3250" dirty="0" err="1"/>
              <a:t>to</a:t>
            </a:r>
            <a:r>
              <a:rPr lang="de-DE" sz="3250" dirty="0"/>
              <a:t> </a:t>
            </a:r>
            <a:r>
              <a:rPr lang="de-DE" sz="3250" dirty="0" err="1"/>
              <a:t>solving</a:t>
            </a:r>
            <a:r>
              <a:rPr lang="de-DE" sz="3250" dirty="0"/>
              <a:t> a </a:t>
            </a:r>
            <a:r>
              <a:rPr lang="de-DE" sz="3250" dirty="0" err="1"/>
              <a:t>linguistic</a:t>
            </a:r>
            <a:r>
              <a:rPr lang="de-DE" sz="3250" dirty="0"/>
              <a:t> puzzle</a:t>
            </a:r>
            <a:endParaRPr lang="en-US" sz="3250" dirty="0"/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2EB959BF-3205-494B-B1D4-8624C440D2A2}"/>
              </a:ext>
            </a:extLst>
          </p:cNvPr>
          <p:cNvSpPr txBox="1">
            <a:spLocks/>
          </p:cNvSpPr>
          <p:nvPr/>
        </p:nvSpPr>
        <p:spPr>
          <a:xfrm>
            <a:off x="174469" y="6308957"/>
            <a:ext cx="10655261" cy="446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Southeast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Asian Studies in Frankfurt — Symposium in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honour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Prof. Bernd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8A185D06-B648-4E8D-A882-7DD8615D4B01}"/>
              </a:ext>
            </a:extLst>
          </p:cNvPr>
          <p:cNvSpPr txBox="1">
            <a:spLocks/>
          </p:cNvSpPr>
          <p:nvPr/>
        </p:nvSpPr>
        <p:spPr>
          <a:xfrm>
            <a:off x="9750490" y="5084480"/>
            <a:ext cx="2338329" cy="856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Daniel Krauße, M.A.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Newcastle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6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the puzzle?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3"/>
            <a:ext cx="11198941" cy="22810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affiliation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(e.g. English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Indo-European,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Chinese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Sino-Tibetan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etc.).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lexicon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phonology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(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supposedly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087AB83-4F67-4921-8CCD-77B3A97397B7}"/>
              </a:ext>
            </a:extLst>
          </p:cNvPr>
          <p:cNvGraphicFramePr>
            <a:graphicFrameLocks noGrp="1"/>
          </p:cNvGraphicFramePr>
          <p:nvPr/>
        </p:nvGraphicFramePr>
        <p:xfrm>
          <a:off x="816077" y="3687097"/>
          <a:ext cx="5279924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845575">
                  <a:extLst>
                    <a:ext uri="{9D8B030D-6E8A-4147-A177-3AD203B41FA5}">
                      <a16:colId xmlns:a16="http://schemas.microsoft.com/office/drawing/2014/main" val="1670092537"/>
                    </a:ext>
                  </a:extLst>
                </a:gridCol>
                <a:gridCol w="1474838">
                  <a:extLst>
                    <a:ext uri="{9D8B030D-6E8A-4147-A177-3AD203B41FA5}">
                      <a16:colId xmlns:a16="http://schemas.microsoft.com/office/drawing/2014/main" val="2865543265"/>
                    </a:ext>
                  </a:extLst>
                </a:gridCol>
                <a:gridCol w="1465007">
                  <a:extLst>
                    <a:ext uri="{9D8B030D-6E8A-4147-A177-3AD203B41FA5}">
                      <a16:colId xmlns:a16="http://schemas.microsoft.com/office/drawing/2014/main" val="1787573189"/>
                    </a:ext>
                  </a:extLst>
                </a:gridCol>
                <a:gridCol w="1494504">
                  <a:extLst>
                    <a:ext uri="{9D8B030D-6E8A-4147-A177-3AD203B41FA5}">
                      <a16:colId xmlns:a16="http://schemas.microsoft.com/office/drawing/2014/main" val="2127757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Hindi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Indo-European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206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six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šest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ʹ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“six”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chah</a:t>
                      </a:r>
                      <a:r>
                        <a:rPr lang="en-AU" sz="1400" b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“six”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swéḱs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557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mouse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myš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ʹ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“mouse”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mūs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“mouse”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múh₂s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000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bear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(v.)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brémja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“burden”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bharna</a:t>
                      </a:r>
                      <a:r>
                        <a:rPr lang="de-DE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“to fill”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bʰer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516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snow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sneg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“snow”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sneh</a:t>
                      </a:r>
                      <a:r>
                        <a:rPr lang="de-DE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“affection”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snóygʷʰos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59057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4D98F8-6F18-408A-A5F8-F5A571F13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959436"/>
              </p:ext>
            </p:extLst>
          </p:nvPr>
        </p:nvGraphicFramePr>
        <p:xfrm>
          <a:off x="6415548" y="3687097"/>
          <a:ext cx="463591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409514">
                  <a:extLst>
                    <a:ext uri="{9D8B030D-6E8A-4147-A177-3AD203B41FA5}">
                      <a16:colId xmlns:a16="http://schemas.microsoft.com/office/drawing/2014/main" val="1670092537"/>
                    </a:ext>
                  </a:extLst>
                </a:gridCol>
                <a:gridCol w="814004">
                  <a:extLst>
                    <a:ext uri="{9D8B030D-6E8A-4147-A177-3AD203B41FA5}">
                      <a16:colId xmlns:a16="http://schemas.microsoft.com/office/drawing/2014/main" val="2865543265"/>
                    </a:ext>
                  </a:extLst>
                </a:gridCol>
                <a:gridCol w="1027179">
                  <a:extLst>
                    <a:ext uri="{9D8B030D-6E8A-4147-A177-3AD203B41FA5}">
                      <a16:colId xmlns:a16="http://schemas.microsoft.com/office/drawing/2014/main" val="1787573189"/>
                    </a:ext>
                  </a:extLst>
                </a:gridCol>
                <a:gridCol w="1385213">
                  <a:extLst>
                    <a:ext uri="{9D8B030D-6E8A-4147-A177-3AD203B41FA5}">
                      <a16:colId xmlns:a16="http://schemas.microsoft.com/office/drawing/2014/main" val="2127757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Indonesian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Fijian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Enggano¹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Austronesian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206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lima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i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“five”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lima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b="0" i="1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ʹ</a:t>
                      </a:r>
                      <a:r>
                        <a:rPr lang="en-AU" sz="1400" b="0" i="1" kern="1200" noProof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ri:b</a:t>
                      </a:r>
                      <a:r>
                        <a:rPr lang="en-US" sz="1400" i="1" dirty="0"/>
                        <a:t>̚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557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telinga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i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“ear”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daliga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kariç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Caliŋa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000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batu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i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“stone”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vatu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ɛ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batux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516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dengar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i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“hear”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roŋo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kidə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ʹ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hə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dəŋəR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590577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0BAF33-B442-45EA-A880-168C23482C1E}"/>
              </a:ext>
            </a:extLst>
          </p:cNvPr>
          <p:cNvSpPr txBox="1">
            <a:spLocks/>
          </p:cNvSpPr>
          <p:nvPr/>
        </p:nvSpPr>
        <p:spPr>
          <a:xfrm>
            <a:off x="668594" y="6115665"/>
            <a:ext cx="430653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(1986). </a:t>
            </a:r>
          </a:p>
        </p:txBody>
      </p:sp>
    </p:spTree>
    <p:extLst>
      <p:ext uri="{BB962C8B-B14F-4D97-AF65-F5344CB8AC3E}">
        <p14:creationId xmlns:p14="http://schemas.microsoft.com/office/powerpoint/2010/main" val="3213096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the puzzle?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3"/>
            <a:ext cx="11198941" cy="22810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affiliation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(e.g. English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Indo-European,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Chinese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Sino-Tibetan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etc.).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lexicon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phonology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(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supposedly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087AB83-4F67-4921-8CCD-77B3A97397B7}"/>
              </a:ext>
            </a:extLst>
          </p:cNvPr>
          <p:cNvGraphicFramePr>
            <a:graphicFrameLocks noGrp="1"/>
          </p:cNvGraphicFramePr>
          <p:nvPr/>
        </p:nvGraphicFramePr>
        <p:xfrm>
          <a:off x="816077" y="3687097"/>
          <a:ext cx="5279924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845575">
                  <a:extLst>
                    <a:ext uri="{9D8B030D-6E8A-4147-A177-3AD203B41FA5}">
                      <a16:colId xmlns:a16="http://schemas.microsoft.com/office/drawing/2014/main" val="1670092537"/>
                    </a:ext>
                  </a:extLst>
                </a:gridCol>
                <a:gridCol w="1474838">
                  <a:extLst>
                    <a:ext uri="{9D8B030D-6E8A-4147-A177-3AD203B41FA5}">
                      <a16:colId xmlns:a16="http://schemas.microsoft.com/office/drawing/2014/main" val="2865543265"/>
                    </a:ext>
                  </a:extLst>
                </a:gridCol>
                <a:gridCol w="1465007">
                  <a:extLst>
                    <a:ext uri="{9D8B030D-6E8A-4147-A177-3AD203B41FA5}">
                      <a16:colId xmlns:a16="http://schemas.microsoft.com/office/drawing/2014/main" val="1787573189"/>
                    </a:ext>
                  </a:extLst>
                </a:gridCol>
                <a:gridCol w="1494504">
                  <a:extLst>
                    <a:ext uri="{9D8B030D-6E8A-4147-A177-3AD203B41FA5}">
                      <a16:colId xmlns:a16="http://schemas.microsoft.com/office/drawing/2014/main" val="2127757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Hindi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Indo-European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206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six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šest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ʹ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“six”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chah</a:t>
                      </a:r>
                      <a:r>
                        <a:rPr lang="en-AU" sz="1400" b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“six”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swéḱs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557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mouse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myš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ʹ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“mouse”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mūs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“mouse”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múh₂s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000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bear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(v.)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brémja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“burden”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bharna</a:t>
                      </a:r>
                      <a:r>
                        <a:rPr lang="de-DE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“to fill”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bʰer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516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snow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sneg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“snow”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sneh</a:t>
                      </a:r>
                      <a:r>
                        <a:rPr lang="de-DE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“affection”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snóygʷʰos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59057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4D98F8-6F18-408A-A5F8-F5A571F13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270327"/>
              </p:ext>
            </p:extLst>
          </p:nvPr>
        </p:nvGraphicFramePr>
        <p:xfrm>
          <a:off x="6415548" y="3687097"/>
          <a:ext cx="463591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409514">
                  <a:extLst>
                    <a:ext uri="{9D8B030D-6E8A-4147-A177-3AD203B41FA5}">
                      <a16:colId xmlns:a16="http://schemas.microsoft.com/office/drawing/2014/main" val="1670092537"/>
                    </a:ext>
                  </a:extLst>
                </a:gridCol>
                <a:gridCol w="814004">
                  <a:extLst>
                    <a:ext uri="{9D8B030D-6E8A-4147-A177-3AD203B41FA5}">
                      <a16:colId xmlns:a16="http://schemas.microsoft.com/office/drawing/2014/main" val="2865543265"/>
                    </a:ext>
                  </a:extLst>
                </a:gridCol>
                <a:gridCol w="1027179">
                  <a:extLst>
                    <a:ext uri="{9D8B030D-6E8A-4147-A177-3AD203B41FA5}">
                      <a16:colId xmlns:a16="http://schemas.microsoft.com/office/drawing/2014/main" val="1787573189"/>
                    </a:ext>
                  </a:extLst>
                </a:gridCol>
                <a:gridCol w="1385213">
                  <a:extLst>
                    <a:ext uri="{9D8B030D-6E8A-4147-A177-3AD203B41FA5}">
                      <a16:colId xmlns:a16="http://schemas.microsoft.com/office/drawing/2014/main" val="2127757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Indonesian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Fijian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Enggano¹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Austronesian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206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lima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i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“five”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lima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b="0" i="1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ʹ</a:t>
                      </a:r>
                      <a:r>
                        <a:rPr lang="en-AU" sz="1400" b="0" i="1" kern="1200" noProof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ri:b</a:t>
                      </a:r>
                      <a:r>
                        <a:rPr lang="en-US" sz="1400" i="1" dirty="0"/>
                        <a:t>̚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557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telinga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i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“ear”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daliga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kariç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Caliŋa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000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batu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i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“stone”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vatu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ɛ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batux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516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dengar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i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“hear”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roŋo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kidə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ʹ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hə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dəŋəR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590577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0BAF33-B442-45EA-A880-168C23482C1E}"/>
              </a:ext>
            </a:extLst>
          </p:cNvPr>
          <p:cNvSpPr txBox="1">
            <a:spLocks/>
          </p:cNvSpPr>
          <p:nvPr/>
        </p:nvSpPr>
        <p:spPr>
          <a:xfrm>
            <a:off x="668594" y="6115665"/>
            <a:ext cx="4306530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de-DE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(1986).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C4B5A3-7192-46AD-81E0-F1CABD78D5D7}"/>
              </a:ext>
            </a:extLst>
          </p:cNvPr>
          <p:cNvSpPr/>
          <p:nvPr/>
        </p:nvSpPr>
        <p:spPr>
          <a:xfrm>
            <a:off x="8622890" y="3687097"/>
            <a:ext cx="1042220" cy="1854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6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the puzzle?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2"/>
            <a:ext cx="11198941" cy="492595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real puzzle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haven</a:t>
            </a: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’t been able to determine which language family </a:t>
            </a:r>
            <a:r>
              <a:rPr lang="en-A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belongs to.</a:t>
            </a:r>
          </a:p>
          <a:p>
            <a:pPr>
              <a:lnSpc>
                <a:spcPct val="150000"/>
              </a:lnSpc>
            </a:pP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Rosenberg (1878:217) argues for </a:t>
            </a:r>
            <a:r>
              <a:rPr lang="en-A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“the language does not have the slightest resemblance with the idioms of the </a:t>
            </a:r>
            <a:r>
              <a:rPr lang="en-A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neighboring</a:t>
            </a: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peoples, it is very poor in words, inharmonious and harsh”.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Modigliani (1894)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Nicobarese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Austroasiatic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A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A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Lafeber</a:t>
            </a: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(1922:24), the previous wordlists are insufficient to determine whether or not </a:t>
            </a:r>
            <a:r>
              <a:rPr lang="en-A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Malayo-Polynesian language.</a:t>
            </a: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Kähler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(1942/45:890) hypothesizes that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“mixed” language of the original language and Sulawesi languages.</a:t>
            </a: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Dyen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(1965:53) uses lexicostatistics and counts a maximum of only 11% retention of Austronesian vocabulary, which is too low to state that it is indeed Austronesian.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>
            <a:extLst>
              <a:ext uri="{FF2B5EF4-FFF2-40B4-BE49-F238E27FC236}">
                <a16:creationId xmlns:a16="http://schemas.microsoft.com/office/drawing/2014/main" id="{1E0317D1-D062-464E-9A08-8B8E067F6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4403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14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the puzzle?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2"/>
            <a:ext cx="11198941" cy="45818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Capell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(1982) states that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“remnant of these pre-Austronesian languages, which does indeed have Austronesian loanwords, but which remains non-Austronesian”.</a:t>
            </a: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(1986) uses qualitative evidence to establish regular sound changes for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Schmidt (1988) builds on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Nothofer’s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 and agrees with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Blench (2014) circulates a draft for comment and hypothesizes that “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Engganese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underlyingly a forager language of unknown affiliation but presumably a descendant of the original language spoken by Pleistocene settlers.”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Edwards (2015) and Smith (2017) confirm the regular sound changes established by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recent version of 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Ethnologue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(Eberhard, Gary &amp;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Fennig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2021) lists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“unclassified”.</a:t>
            </a:r>
          </a:p>
          <a:p>
            <a:pPr>
              <a:lnSpc>
                <a:spcPct val="150000"/>
              </a:lnSpc>
            </a:pP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A77DE2-B5B6-4368-90E1-84903D08B2DB}"/>
              </a:ext>
            </a:extLst>
          </p:cNvPr>
          <p:cNvSpPr txBox="1">
            <a:spLocks/>
          </p:cNvSpPr>
          <p:nvPr/>
        </p:nvSpPr>
        <p:spPr>
          <a:xfrm>
            <a:off x="668592" y="5830531"/>
            <a:ext cx="11198941" cy="545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Austronesian language or is it not?</a:t>
            </a: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07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1"/>
            <a:ext cx="11198941" cy="51914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1982 and 1984, Bernd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weeks in a longhouse on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Siberut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Mentawai Islands and did fieldwork which was partially funded by the Volkswagen Foundation.</a:t>
            </a: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1984,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4th International Conference on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Linguistics</a:t>
            </a: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Suva,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Fiji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entitled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Barrier Island Languages in the Austronesian Language Family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which he demonstrated regular sound correspondences between the languages belonging to a Barrier Island-Batak subgroup (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Simalur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Sichule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Nias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Mentawai,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Toba-Batak).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drew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Nias,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Sichule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Simalur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Mentawai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own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fieldwork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 on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Mentawai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1986 in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“FOCAL II: papers from the Fourth International Conference on Austronesian Linguistics”.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he do?</a:t>
            </a: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499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B2C95E5-BE6F-48BD-B557-49A2B02B2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4756" r="4562" b="5834"/>
          <a:stretch/>
        </p:blipFill>
        <p:spPr>
          <a:xfrm>
            <a:off x="3542071" y="1388805"/>
            <a:ext cx="5107858" cy="5259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7477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B2C95E5-BE6F-48BD-B557-49A2B02B2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4756" r="4562" b="5834"/>
          <a:stretch/>
        </p:blipFill>
        <p:spPr>
          <a:xfrm>
            <a:off x="3542071" y="1388805"/>
            <a:ext cx="5107858" cy="5259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2FE6432-5AA5-4FAF-AA41-485CFC3FBF34}"/>
              </a:ext>
            </a:extLst>
          </p:cNvPr>
          <p:cNvSpPr/>
          <p:nvPr/>
        </p:nvSpPr>
        <p:spPr>
          <a:xfrm rot="3071948">
            <a:off x="3183181" y="3788555"/>
            <a:ext cx="4384874" cy="8062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BC05D0-91ED-4AEF-BBF8-FE5C9560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945" y="2698347"/>
            <a:ext cx="1111045" cy="57027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Simalur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D9B848A-8504-4795-A382-9F2893E11CDF}"/>
              </a:ext>
            </a:extLst>
          </p:cNvPr>
          <p:cNvSpPr txBox="1">
            <a:spLocks/>
          </p:cNvSpPr>
          <p:nvPr/>
        </p:nvSpPr>
        <p:spPr>
          <a:xfrm>
            <a:off x="3542070" y="2214110"/>
            <a:ext cx="1111045" cy="57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Sichule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FE2F6CB-AD99-4B69-AAD9-D47989C9C62C}"/>
              </a:ext>
            </a:extLst>
          </p:cNvPr>
          <p:cNvSpPr txBox="1">
            <a:spLocks/>
          </p:cNvSpPr>
          <p:nvPr/>
        </p:nvSpPr>
        <p:spPr>
          <a:xfrm rot="3104703">
            <a:off x="4442684" y="3460226"/>
            <a:ext cx="779749" cy="57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Nias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86C6459-8191-4594-B8B9-F0E4C3590399}"/>
              </a:ext>
            </a:extLst>
          </p:cNvPr>
          <p:cNvSpPr txBox="1">
            <a:spLocks/>
          </p:cNvSpPr>
          <p:nvPr/>
        </p:nvSpPr>
        <p:spPr>
          <a:xfrm rot="3192383">
            <a:off x="5150125" y="4096614"/>
            <a:ext cx="1237907" cy="57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Mentawai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EFE7E3-CC33-43CB-8833-52E228CB91FD}"/>
              </a:ext>
            </a:extLst>
          </p:cNvPr>
          <p:cNvSpPr txBox="1">
            <a:spLocks/>
          </p:cNvSpPr>
          <p:nvPr/>
        </p:nvSpPr>
        <p:spPr>
          <a:xfrm>
            <a:off x="5496950" y="5258874"/>
            <a:ext cx="1198099" cy="57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059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63416E0-F94A-45E5-9DBF-18DC7C883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6" t="22509" r="25161" b="14122"/>
          <a:stretch/>
        </p:blipFill>
        <p:spPr>
          <a:xfrm>
            <a:off x="2276131" y="1322437"/>
            <a:ext cx="7639738" cy="5402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5422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63416E0-F94A-45E5-9DBF-18DC7C883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6" t="22509" r="25161" b="14122"/>
          <a:stretch/>
        </p:blipFill>
        <p:spPr>
          <a:xfrm>
            <a:off x="2276131" y="1322437"/>
            <a:ext cx="7639738" cy="5402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AB690B-8099-444B-836C-A7925E2BAE6C}"/>
              </a:ext>
            </a:extLst>
          </p:cNvPr>
          <p:cNvSpPr/>
          <p:nvPr/>
        </p:nvSpPr>
        <p:spPr>
          <a:xfrm>
            <a:off x="6833419" y="1474839"/>
            <a:ext cx="1002891" cy="46998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79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312388D-8F55-4E9C-AC38-7A54EB5D5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7" t="23289" r="15000" b="9964"/>
          <a:stretch/>
        </p:blipFill>
        <p:spPr>
          <a:xfrm>
            <a:off x="1484671" y="1597151"/>
            <a:ext cx="8878530" cy="4577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AB690B-8099-444B-836C-A7925E2BAE6C}"/>
              </a:ext>
            </a:extLst>
          </p:cNvPr>
          <p:cNvSpPr/>
          <p:nvPr/>
        </p:nvSpPr>
        <p:spPr>
          <a:xfrm>
            <a:off x="6912077" y="1597152"/>
            <a:ext cx="1769807" cy="4479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91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Enggano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4" y="1406013"/>
            <a:ext cx="11277600" cy="11208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spoken on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Island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situated about 130 kilometers off the southern coast of Sumatra in Indonesia. It is about 35 km long. Less than 2,000 people speak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3C15B4E-F804-492D-B843-4EA72AF06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6" b="3369"/>
          <a:stretch/>
        </p:blipFill>
        <p:spPr>
          <a:xfrm>
            <a:off x="2703871" y="2364183"/>
            <a:ext cx="6784258" cy="425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4888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2"/>
            <a:ext cx="11198941" cy="35101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unusual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  <a:tabLst>
                <a:tab pos="1169988" algn="l"/>
                <a:tab pos="5024438" algn="l"/>
              </a:tabLst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*/t/ &gt; /k/	PAN </a:t>
            </a:r>
            <a:r>
              <a:rPr lang="de-DE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telu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de-DE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ʔa-koru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“three” (also 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*/e/ &gt; /o/ and */l/ &gt; /r/)</a:t>
            </a:r>
          </a:p>
          <a:p>
            <a:pPr marL="0" indent="0">
              <a:lnSpc>
                <a:spcPct val="100000"/>
              </a:lnSpc>
              <a:buNone/>
              <a:tabLst>
                <a:tab pos="1169988" algn="l"/>
                <a:tab pos="5024438" algn="l"/>
              </a:tabLst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*/s/ &gt; /k/	PAN </a:t>
            </a:r>
            <a:r>
              <a:rPr lang="de-DE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sijem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de-DE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de-DE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kiço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“ant” (also */e/ &gt; /o/ and *C# &gt; 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Ø/)</a:t>
            </a:r>
          </a:p>
          <a:p>
            <a:pPr marL="0" indent="0">
              <a:lnSpc>
                <a:spcPct val="100000"/>
              </a:lnSpc>
              <a:buNone/>
              <a:tabLst>
                <a:tab pos="1169988" algn="l"/>
                <a:tab pos="5024438" algn="l"/>
              </a:tabLst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*/ŋ/ &gt; /h/	(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  <a:tabLst>
                <a:tab pos="1169988" algn="l"/>
                <a:tab pos="5024438" algn="l"/>
              </a:tabLst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*/d/ &gt; /r/	PAN </a:t>
            </a:r>
            <a:r>
              <a:rPr lang="de-DE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kuday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de-DE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ʔe-orae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“bamboo basket” (also */d/ &gt; /r/)</a:t>
            </a: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1169988" algn="l"/>
                <a:tab pos="5024438" algn="l"/>
              </a:tabLst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*/j/, */R/, */h/, */q/, */k/ &gt; Ø	PAN </a:t>
            </a:r>
            <a:r>
              <a:rPr lang="de-DE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Rumaq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de-DE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de-DE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uba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“house” (also */m/ &gt; /b/)</a:t>
            </a: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1169988" algn="l"/>
                <a:tab pos="5024438" algn="l"/>
              </a:tabLst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*C# &gt; Ø	PAN </a:t>
            </a:r>
            <a:r>
              <a:rPr lang="de-DE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de-DE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de-DE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(m)</a:t>
            </a:r>
            <a:r>
              <a:rPr lang="de-DE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de-DE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de-DE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“four”</a:t>
            </a: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1169988" algn="l"/>
                <a:tab pos="5024438" algn="l"/>
              </a:tabLst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*/d/, */Z/, */g/, */y/, */c/, */T/ &gt; ???	PAN </a:t>
            </a:r>
            <a:r>
              <a:rPr lang="fr-FR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*Sa-</a:t>
            </a:r>
            <a:r>
              <a:rPr lang="fr-FR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ReZan</a:t>
            </a: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fr-FR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fr-FR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hẽã</a:t>
            </a: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fr-F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staircase</a:t>
            </a: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020016-CAAF-4864-9B6E-D9C281220B9B}"/>
              </a:ext>
            </a:extLst>
          </p:cNvPr>
          <p:cNvSpPr txBox="1">
            <a:spLocks/>
          </p:cNvSpPr>
          <p:nvPr/>
        </p:nvSpPr>
        <p:spPr>
          <a:xfrm>
            <a:off x="668593" y="4916127"/>
            <a:ext cx="11198941" cy="970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 discovery is the jackpot in historical linguistics! But the correspondences couldn’t be backed up with many examples (later criticized by Blench 2014).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3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3"/>
            <a:ext cx="11198941" cy="10815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1986, Bernd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(BN)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Sumatra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28yo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Hamdani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’uno (HK)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a native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residing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Padang,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DAAD.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C7328F-2659-41E8-B208-EE02CA36D2D8}"/>
              </a:ext>
            </a:extLst>
          </p:cNvPr>
          <p:cNvSpPr txBox="1">
            <a:spLocks/>
          </p:cNvSpPr>
          <p:nvPr/>
        </p:nvSpPr>
        <p:spPr>
          <a:xfrm>
            <a:off x="1219201" y="2599303"/>
            <a:ext cx="10412361" cy="3068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541338" algn="l"/>
              </a:tabLs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BN: 	24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 Padang,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pertama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541338" algn="l"/>
              </a:tabLst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HK:	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Kahai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541338" algn="l"/>
              </a:tabLst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BN:	Kita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memajukan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541338" algn="l"/>
              </a:tabLst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HK:	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Kahai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kahai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541338" algn="l"/>
              </a:tabLst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BN: 	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Sekali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lagi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541338" algn="l"/>
              </a:tabLst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HK:	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Kahai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kahai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541338" algn="l"/>
              </a:tabLs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BN:	Nah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Gampang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Sulit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Terus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nomor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541338" algn="l"/>
              </a:tabLs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HK:	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Aruu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541338" algn="l"/>
              </a:tabLs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BN:	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Sekali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541338" algn="l"/>
              </a:tabLs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HK:	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Aruu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Fieldwork satu dua">
            <a:hlinkClick r:id="" action="ppaction://media"/>
            <a:extLst>
              <a:ext uri="{FF2B5EF4-FFF2-40B4-BE49-F238E27FC236}">
                <a16:creationId xmlns:a16="http://schemas.microsoft.com/office/drawing/2014/main" id="{2A1C6478-2012-4702-ACC1-4A56A6D56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438" y="2561315"/>
            <a:ext cx="487362" cy="4873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B236DD-F43A-482D-87E7-DD9066DD503E}"/>
              </a:ext>
            </a:extLst>
          </p:cNvPr>
          <p:cNvSpPr txBox="1">
            <a:spLocks/>
          </p:cNvSpPr>
          <p:nvPr/>
        </p:nvSpPr>
        <p:spPr>
          <a:xfrm>
            <a:off x="668592" y="5451987"/>
            <a:ext cx="11198941" cy="117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3500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EB0F8D-37E9-4D0F-ABA8-56CE9CB8DD7C}"/>
              </a:ext>
            </a:extLst>
          </p:cNvPr>
          <p:cNvSpPr txBox="1">
            <a:spLocks/>
          </p:cNvSpPr>
          <p:nvPr/>
        </p:nvSpPr>
        <p:spPr>
          <a:xfrm>
            <a:off x="317421" y="2916729"/>
            <a:ext cx="973395" cy="487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A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Listen</a:t>
            </a:r>
            <a:endParaRPr lang="de-DE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7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C7DEABF-A750-4530-93EB-D9E3DFD66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6953" r="20645" b="11971"/>
          <a:stretch/>
        </p:blipFill>
        <p:spPr>
          <a:xfrm>
            <a:off x="2094271" y="1479755"/>
            <a:ext cx="8003458" cy="505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1539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3"/>
            <a:ext cx="11198941" cy="16616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1992,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German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loanwords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First, he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1D95C90-4250-41DE-8E2F-6430EC7CF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3" t="33244" r="9677" b="8673"/>
          <a:stretch/>
        </p:blipFill>
        <p:spPr>
          <a:xfrm>
            <a:off x="2099188" y="2782529"/>
            <a:ext cx="7993624" cy="366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8191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2"/>
            <a:ext cx="11198941" cy="18780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correspondences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borrowed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Minangkabau.</a:t>
            </a:r>
          </a:p>
          <a:p>
            <a:pPr>
              <a:lnSpc>
                <a:spcPct val="150000"/>
              </a:lnSpc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decide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borrowed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CF95488-E51A-4719-88FC-ED79FE4AA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66" t="23509" r="34074" b="33328"/>
          <a:stretch/>
        </p:blipFill>
        <p:spPr>
          <a:xfrm>
            <a:off x="6459794" y="3284078"/>
            <a:ext cx="5253853" cy="327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92E3FB-A276-41BB-B8DE-2BB6236E2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8" t="23475" r="25242" b="36309"/>
          <a:stretch/>
        </p:blipFill>
        <p:spPr>
          <a:xfrm>
            <a:off x="478353" y="3284077"/>
            <a:ext cx="5976416" cy="327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1066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3"/>
            <a:ext cx="11198941" cy="24777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1994,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revives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(Kähler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Willms 1955, Mahdi 1988)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Islands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Sulawesi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 (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borrowings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affiliation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proposes a Paleo-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Hesperonesian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proto-language, which probably also includes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(very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evidence for the latter is presented).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BF9F993-FBFB-4EA4-BABE-2CF6E5196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7" t="35269" r="29032" b="30896"/>
          <a:stretch/>
        </p:blipFill>
        <p:spPr>
          <a:xfrm>
            <a:off x="2286507" y="3775588"/>
            <a:ext cx="6968108" cy="278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9879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3"/>
            <a:ext cx="11198941" cy="24777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1994,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revives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(Kähler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Willms 1955, Mahdi 1988)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Islands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Sulawesi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 (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borrowings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affiliation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proposes a Paleo-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Hesperonesian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proto-language, which probably also includes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(very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evidence for the latter is presented).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BF9F993-FBFB-4EA4-BABE-2CF6E5196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7" t="35269" r="29032" b="30896"/>
          <a:stretch/>
        </p:blipFill>
        <p:spPr>
          <a:xfrm>
            <a:off x="2286507" y="3775588"/>
            <a:ext cx="6968108" cy="278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F753E38-153C-42F1-92E9-8658BE1D63DA}"/>
              </a:ext>
            </a:extLst>
          </p:cNvPr>
          <p:cNvSpPr/>
          <p:nvPr/>
        </p:nvSpPr>
        <p:spPr>
          <a:xfrm>
            <a:off x="7039897" y="4689987"/>
            <a:ext cx="1897626" cy="5506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03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2"/>
            <a:ext cx="11198941" cy="53389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1994,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revives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(Kähler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Willms 1955, Mahdi 1988)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Islands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Sulawesi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 (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borrowings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affiliation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proposes a Paleo-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Hesperonesian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proto-language, which probably also includes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(very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evidence for the latter is presented).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2015, Owen Edwards provides further evidence for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Nothofer’s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sound correspondences. He states that “Most of these correspondences [between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have already been noted by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(1986) and Schmidt (1988:34-35).”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early contribution from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novel data from Edwards, we can now safely say that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Austronesian language.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746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2"/>
            <a:ext cx="11198941" cy="49456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2019, an international research project entitled “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Austronesian family: Historical and typological perspectives” was formed at the University of Oxford with Mary Dalrymple, I Wayan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Bernd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the team’s principal investigators.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aim of the project is to compile a new dictionary of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 write a comprehensive grammar of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to test various hypotheses for the “aberrance” of the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lexicon.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preliminary offshoot of the project is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Nothofer’s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article on the history of the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lexeme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bakub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‘window’, which consists of 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‘eye’ + 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‘house’. It displays a nice introduction to the complex historical development of the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sound system: 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maCa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‘eye’, 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Rumaq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‘house’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2021, Bernd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invited Erik Zobel and me to join the project.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very grateful for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Nothofer’s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dedication to Indonesian linguistics and to the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language!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588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Nothofer’s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contibution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29" y="2178695"/>
            <a:ext cx="11198941" cy="31257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6000" dirty="0" err="1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Mėk</a:t>
            </a:r>
            <a:r>
              <a:rPr lang="en-US" sz="6000" dirty="0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em</a:t>
            </a:r>
            <a:r>
              <a:rPr lang="en-US" sz="6000" dirty="0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neah</a:t>
            </a:r>
            <a:r>
              <a:rPr lang="en-US" sz="6000" dirty="0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!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6000" dirty="0" err="1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Terima</a:t>
            </a:r>
            <a:r>
              <a:rPr lang="en-US" sz="6000" dirty="0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kasih</a:t>
            </a:r>
            <a:r>
              <a:rPr lang="en-US" sz="6000" dirty="0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banyak</a:t>
            </a:r>
            <a:r>
              <a:rPr lang="en-US" sz="6000" dirty="0">
                <a:solidFill>
                  <a:schemeClr val="bg1"/>
                </a:solidFill>
                <a:latin typeface="Atavyros" panose="02020602090805090A03" pitchFamily="18" charset="0"/>
                <a:ea typeface="Atavyros" panose="02020602090805090A03" pitchFamily="18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1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</a:t>
            </a:r>
            <a:r>
              <a:rPr lang="en-US" dirty="0" err="1">
                <a:solidFill>
                  <a:schemeClr val="bg1"/>
                </a:solidFill>
                <a:latin typeface="Berlin Sans FB" panose="020E0602020502020306" pitchFamily="34" charset="0"/>
              </a:rPr>
              <a:t>Enggano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4" y="1406013"/>
            <a:ext cx="11277600" cy="11208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spoken on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Island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situated about 130 kilometers off the southern coast of Sumatra in Indonesia. It is about 35 km long. Less than 2,000 people speak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23F0E81-5281-4C8D-86E4-ECAB0327CC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19355" r="27249" b="14300"/>
          <a:stretch/>
        </p:blipFill>
        <p:spPr>
          <a:xfrm>
            <a:off x="2993407" y="2389237"/>
            <a:ext cx="5784858" cy="426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9034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101" y="1406011"/>
            <a:ext cx="10730205" cy="5293365"/>
          </a:xfrm>
        </p:spPr>
        <p:txBody>
          <a:bodyPr>
            <a:noAutofit/>
          </a:bodyPr>
          <a:lstStyle/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Blench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([2014]).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Archaic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foragers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Unpublished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manuscript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Marielle (2021).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Negation in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Indonesia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PhD Thesis. Boulder: University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Colorado.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Capell, A. (1982). Bezirkssprachen im Gebiet des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UAN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Carle, R.: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Gava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’: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in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Hans Kähler 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(pp. 1-14). Berlin: Dietrich Reimer.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Dyen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 (1965).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Lexicostatistical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Classification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Baltimore: Waverly Press.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Eberhard, D. M.; G. F. Simons; C. D.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Fennig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(2021).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Ethnologue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World 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(24th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 Dallas: SIL International. URL: www.ethnologue.com/language/eno.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Edwards, O. (2015). The Position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Oceanic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Linguistics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(1): 54-109.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Historical and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typological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(2019-2021). Project at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Oxford.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Kähler, H. (1942/1945). Über Mischsprachen in Indonesien.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Anthropos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37/40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:889–90.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Kähler, H. (1987).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-Deutsches Wörterbuch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Aus dem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Nachlaß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herausgegeben und mit einem Deutsch-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-Wörterverzeichnis versehen von Hans Schmidt. Berlin, Hamburg: Dietrich Reimer.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Kähler, H. Grammatik der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Simalursprache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Unpublished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endParaRPr lang="de-D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Lafeber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(1922).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Vergelijkende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klankleer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Niassisch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Den Haag.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Mahdi, W. (1988).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Morphologische Besonderheiten und historische Phonologie des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Malagasy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Veröffentlichung des Seminars für Indonesisch und Südseesprachen der Universität Hamburg 20.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Modigliani, E. (1894).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L’isola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della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Viaggio ad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Engano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Milan: Ulrico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Hoepli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(1986a). The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Island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Geraghty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P., L. Carrington &amp; S. A. Wurm: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FOCAL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II: Papers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Conference on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Linguistics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(pp. 87-109). Canberra: The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University.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(1986b).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wordlist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Indonesian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German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Unpublished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manuscript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(1986c).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Tape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recordings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Hamdani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Ka’uno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(1992). Lehnwörter im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F. Schultze &amp; K. Tauchmann (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.):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Kölner Beiträge aus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Malaiologie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Ethnologie zu Ehren von Professor Dr. Irene Hilgers-Hesse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(pp. 21-31). Bonn: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(1994). The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Islands and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Sulawesi-Philippine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Dutton, T. &amp; D. T.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Tryon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.):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(pp. 389-409). Berlin: Mouton de Gruyter.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Nothofer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(2021).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revisited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'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'. In I. Schneider &amp; H,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Warnk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.):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Knowledge, Science, and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Tradition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(215-222) Wiesbaden: Harrassowitz Verlag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Rosenberg, H. von (1878).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Malayische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Archipel: Land und Leute in Schilderungen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Leipzig: Weigel.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Schmidt, H. (1988).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Lautwandel im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Während der letzten 50 Jahre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Master’s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Hamburg: University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Smith, A. D. (2017). The Western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Malayo-Polynesian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Problem.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Oceanic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Linguistics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(2): 435-490.</a:t>
            </a:r>
          </a:p>
          <a:p>
            <a:pPr marL="354013" indent="-354013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Willms, A. K. E. (1955). Lautliche und syntaktische Untersuchungen über die 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Mentawai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-Sprache. </a:t>
            </a:r>
            <a:r>
              <a:rPr lang="de-DE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 und Übersee 40</a:t>
            </a: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Hamburg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44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the puzzle?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64354A8-8D73-40E9-8698-F5AFF65A2B46}"/>
              </a:ext>
            </a:extLst>
          </p:cNvPr>
          <p:cNvSpPr txBox="1"/>
          <p:nvPr/>
        </p:nvSpPr>
        <p:spPr>
          <a:xfrm>
            <a:off x="1671482" y="1596677"/>
            <a:ext cx="949795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“But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[…] is a remnant of these pre-Austronesian languages, which does indeed have Austronesian loanwords, but which remains non-Austronesian.</a:t>
            </a:r>
          </a:p>
          <a:p>
            <a:pPr>
              <a:spcBef>
                <a:spcPts val="1000"/>
              </a:spcBef>
            </a:pP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Capell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(1982:6)</a:t>
            </a:r>
          </a:p>
        </p:txBody>
      </p:sp>
    </p:spTree>
    <p:extLst>
      <p:ext uri="{BB962C8B-B14F-4D97-AF65-F5344CB8AC3E}">
        <p14:creationId xmlns:p14="http://schemas.microsoft.com/office/powerpoint/2010/main" val="21142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the puzzle?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5D12BF-4782-4A22-AAC3-88B9BD22F9D1}"/>
              </a:ext>
            </a:extLst>
          </p:cNvPr>
          <p:cNvSpPr txBox="1">
            <a:spLocks/>
          </p:cNvSpPr>
          <p:nvPr/>
        </p:nvSpPr>
        <p:spPr>
          <a:xfrm>
            <a:off x="1671482" y="2753670"/>
            <a:ext cx="9851824" cy="1486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likely belongs to the Western Malayo-Polynesian branch of the Austronesian languages, but it exhibits only very few lexical correspondences with other Austronesian languages.”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Kähler’s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dictionary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(1987:iii),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edited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Hans Schmidt</a:t>
            </a:r>
            <a:endParaRPr lang="de-DE" sz="1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4354A8-8D73-40E9-8698-F5AFF65A2B46}"/>
              </a:ext>
            </a:extLst>
          </p:cNvPr>
          <p:cNvSpPr txBox="1"/>
          <p:nvPr/>
        </p:nvSpPr>
        <p:spPr>
          <a:xfrm>
            <a:off x="1671482" y="1596677"/>
            <a:ext cx="949795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“But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[…] is a remnant of these pre-Austronesian languages, which does indeed have Austronesian loanwords, but which remains non-Austronesian.</a:t>
            </a:r>
          </a:p>
          <a:p>
            <a:pPr>
              <a:spcBef>
                <a:spcPts val="1000"/>
              </a:spcBef>
            </a:pP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Capell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(1982:6)</a:t>
            </a:r>
          </a:p>
        </p:txBody>
      </p:sp>
    </p:spTree>
    <p:extLst>
      <p:ext uri="{BB962C8B-B14F-4D97-AF65-F5344CB8AC3E}">
        <p14:creationId xmlns:p14="http://schemas.microsoft.com/office/powerpoint/2010/main" val="1482795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the puzzle?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482" y="4239975"/>
            <a:ext cx="9202994" cy="14862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“For linguists, 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an intriguing puzzle: it has been claimed by some linguists to be a member of the Austronesian language family, like many other languages of the region, but by other linguists to be an isolate with no known relation to other languages.”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(Project 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2019-2021: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Austronesian family: Historical and typological perspectives)</a:t>
            </a:r>
            <a:endParaRPr lang="de-D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5D12BF-4782-4A22-AAC3-88B9BD22F9D1}"/>
              </a:ext>
            </a:extLst>
          </p:cNvPr>
          <p:cNvSpPr txBox="1">
            <a:spLocks/>
          </p:cNvSpPr>
          <p:nvPr/>
        </p:nvSpPr>
        <p:spPr>
          <a:xfrm>
            <a:off x="1671482" y="2753670"/>
            <a:ext cx="9945130" cy="1486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likely belongs to the Western Malayo-Polynesian branch of the Austronesian languages, but it exhibits only very few lexical correspondences with other Austronesian languages.”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Kähler’s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dictionary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(1987:iii),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edited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Hans Schmidt</a:t>
            </a:r>
            <a:endParaRPr lang="de-DE" sz="1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4354A8-8D73-40E9-8698-F5AFF65A2B46}"/>
              </a:ext>
            </a:extLst>
          </p:cNvPr>
          <p:cNvSpPr txBox="1"/>
          <p:nvPr/>
        </p:nvSpPr>
        <p:spPr>
          <a:xfrm>
            <a:off x="1671482" y="1596677"/>
            <a:ext cx="949795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“But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[…] is a remnant of these pre-Austronesian languages, which does indeed have Austronesian loanwords, but which remains non-Austronesian.</a:t>
            </a:r>
          </a:p>
          <a:p>
            <a:pPr>
              <a:spcBef>
                <a:spcPts val="1000"/>
              </a:spcBef>
            </a:pP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Capell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(1982:6)</a:t>
            </a:r>
          </a:p>
        </p:txBody>
      </p:sp>
    </p:spTree>
    <p:extLst>
      <p:ext uri="{BB962C8B-B14F-4D97-AF65-F5344CB8AC3E}">
        <p14:creationId xmlns:p14="http://schemas.microsoft.com/office/powerpoint/2010/main" val="78152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the puzzle?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482" y="4239975"/>
            <a:ext cx="9202994" cy="14862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“For linguists, 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an intriguing puzzle: it has been claimed by some linguists to be a member of the Austronesian language family, like many other languages of the region, but by other linguists to be an isolate with no known relation to other languages.”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(Project 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2019-2021: </a:t>
            </a: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Austronesian family: Historical and typological perspectives)</a:t>
            </a:r>
            <a:endParaRPr lang="de-D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B5612F-B176-4B9B-8946-DB733BE38618}"/>
              </a:ext>
            </a:extLst>
          </p:cNvPr>
          <p:cNvSpPr txBox="1">
            <a:spLocks/>
          </p:cNvSpPr>
          <p:nvPr/>
        </p:nvSpPr>
        <p:spPr>
          <a:xfrm>
            <a:off x="1671482" y="5726094"/>
            <a:ext cx="8849034" cy="982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AU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AU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puzzle within Austronesian linguistics.”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(Butters 2021:25)</a:t>
            </a:r>
          </a:p>
          <a:p>
            <a:pPr>
              <a:lnSpc>
                <a:spcPct val="100000"/>
              </a:lnSpc>
            </a:pPr>
            <a:endParaRPr lang="en-A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5D12BF-4782-4A22-AAC3-88B9BD22F9D1}"/>
              </a:ext>
            </a:extLst>
          </p:cNvPr>
          <p:cNvSpPr txBox="1">
            <a:spLocks/>
          </p:cNvSpPr>
          <p:nvPr/>
        </p:nvSpPr>
        <p:spPr>
          <a:xfrm>
            <a:off x="1671482" y="2753670"/>
            <a:ext cx="9833163" cy="1486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likely belongs to the Western Malayo-Polynesian branch of the Austronesian languages, but it exhibits only very few lexical correspondences with other Austronesian languages.”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Kähler’s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dictionary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(1987:iii),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edited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Hans Schmidt</a:t>
            </a:r>
            <a:endParaRPr lang="de-DE" sz="1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4354A8-8D73-40E9-8698-F5AFF65A2B46}"/>
              </a:ext>
            </a:extLst>
          </p:cNvPr>
          <p:cNvSpPr txBox="1"/>
          <p:nvPr/>
        </p:nvSpPr>
        <p:spPr>
          <a:xfrm>
            <a:off x="1671482" y="1596677"/>
            <a:ext cx="949795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“But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Enggano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[…] is a remnant of these pre-Austronesian languages, which does indeed have Austronesian loanwords, but which remains non-Austronesian.</a:t>
            </a:r>
          </a:p>
          <a:p>
            <a:pPr>
              <a:spcBef>
                <a:spcPts val="1000"/>
              </a:spcBef>
            </a:pPr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Capell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(1982:6)</a:t>
            </a:r>
          </a:p>
        </p:txBody>
      </p:sp>
    </p:spTree>
    <p:extLst>
      <p:ext uri="{BB962C8B-B14F-4D97-AF65-F5344CB8AC3E}">
        <p14:creationId xmlns:p14="http://schemas.microsoft.com/office/powerpoint/2010/main" val="3916361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the puzzle?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3"/>
            <a:ext cx="11198941" cy="22810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affiliation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(e.g. English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Indo-European,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Chinese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Sino-Tibetan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etc.).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lexicon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phonology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(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supposedly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66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49B7-6CA5-411C-8FD7-3DE74346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81" y="408039"/>
            <a:ext cx="10879394" cy="7079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What is the puzzle?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993C-65B7-496C-9DFD-A118D929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3" y="1406013"/>
            <a:ext cx="11198941" cy="22810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Linguists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affiliation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(e.g. English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Indo-European,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Austronesian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Chinese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Sino-Tibetan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etc.).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lexicon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phonology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(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supposedly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reconstructed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6A3E5D-92C8-43C7-A3BC-02C55E31D062}"/>
              </a:ext>
            </a:extLst>
          </p:cNvPr>
          <p:cNvCxnSpPr>
            <a:cxnSpLocks/>
          </p:cNvCxnSpPr>
          <p:nvPr/>
        </p:nvCxnSpPr>
        <p:spPr>
          <a:xfrm>
            <a:off x="245806" y="1189703"/>
            <a:ext cx="117003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087AB83-4F67-4921-8CCD-77B3A97397B7}"/>
              </a:ext>
            </a:extLst>
          </p:cNvPr>
          <p:cNvGraphicFramePr>
            <a:graphicFrameLocks noGrp="1"/>
          </p:cNvGraphicFramePr>
          <p:nvPr/>
        </p:nvGraphicFramePr>
        <p:xfrm>
          <a:off x="816077" y="3687097"/>
          <a:ext cx="5279924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845575">
                  <a:extLst>
                    <a:ext uri="{9D8B030D-6E8A-4147-A177-3AD203B41FA5}">
                      <a16:colId xmlns:a16="http://schemas.microsoft.com/office/drawing/2014/main" val="1670092537"/>
                    </a:ext>
                  </a:extLst>
                </a:gridCol>
                <a:gridCol w="1474838">
                  <a:extLst>
                    <a:ext uri="{9D8B030D-6E8A-4147-A177-3AD203B41FA5}">
                      <a16:colId xmlns:a16="http://schemas.microsoft.com/office/drawing/2014/main" val="2865543265"/>
                    </a:ext>
                  </a:extLst>
                </a:gridCol>
                <a:gridCol w="1465007">
                  <a:extLst>
                    <a:ext uri="{9D8B030D-6E8A-4147-A177-3AD203B41FA5}">
                      <a16:colId xmlns:a16="http://schemas.microsoft.com/office/drawing/2014/main" val="1787573189"/>
                    </a:ext>
                  </a:extLst>
                </a:gridCol>
                <a:gridCol w="1494504">
                  <a:extLst>
                    <a:ext uri="{9D8B030D-6E8A-4147-A177-3AD203B41FA5}">
                      <a16:colId xmlns:a16="http://schemas.microsoft.com/office/drawing/2014/main" val="2127757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Hindi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Indo-European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206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six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šest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ʹ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“six”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chah</a:t>
                      </a:r>
                      <a:r>
                        <a:rPr lang="en-AU" sz="1400" b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“six”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swéḱs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557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mouse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myš</a:t>
                      </a: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ʹ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“mouse”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mūs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“mouse”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múh₂s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000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bear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="0" i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(v.)</a:t>
                      </a:r>
                      <a:endParaRPr lang="en-US" sz="1400" b="0" i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brémja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“burden”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bharna</a:t>
                      </a:r>
                      <a:r>
                        <a:rPr lang="de-DE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“to fill”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bʰer</a:t>
                      </a:r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516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snow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sneg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“snow”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sneh</a:t>
                      </a:r>
                      <a:r>
                        <a:rPr lang="de-DE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1400" b="0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“affection”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de-DE" sz="1400" b="0" i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snóygʷʰos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590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177474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3066</Words>
  <Application>Microsoft Office PowerPoint</Application>
  <PresentationFormat>Widescreen</PresentationFormat>
  <Paragraphs>260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Nova Cond</vt:lpstr>
      <vt:lpstr>Atavyros</vt:lpstr>
      <vt:lpstr>Berlin Sans FB</vt:lpstr>
      <vt:lpstr>Impact</vt:lpstr>
      <vt:lpstr>TornVTI</vt:lpstr>
      <vt:lpstr>The Enggano Language</vt:lpstr>
      <vt:lpstr>What is Enggano?</vt:lpstr>
      <vt:lpstr>What is Enggano?</vt:lpstr>
      <vt:lpstr>What is the puzzle?</vt:lpstr>
      <vt:lpstr>What is the puzzle?</vt:lpstr>
      <vt:lpstr>What is the puzzle?</vt:lpstr>
      <vt:lpstr>What is the puzzle?</vt:lpstr>
      <vt:lpstr>What is the puzzle?</vt:lpstr>
      <vt:lpstr>What is the puzzle?</vt:lpstr>
      <vt:lpstr>What is the puzzle?</vt:lpstr>
      <vt:lpstr>What is the puzzle?</vt:lpstr>
      <vt:lpstr>What is the puzzle?</vt:lpstr>
      <vt:lpstr>What is the puzzle?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Nothofer’s contibution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Enggano Language</dc:title>
  <dc:creator>Daniel Krauße</dc:creator>
  <cp:lastModifiedBy>Daniel Krauße</cp:lastModifiedBy>
  <cp:revision>14</cp:revision>
  <dcterms:created xsi:type="dcterms:W3CDTF">2021-12-16T09:48:03Z</dcterms:created>
  <dcterms:modified xsi:type="dcterms:W3CDTF">2022-01-13T09:07:03Z</dcterms:modified>
</cp:coreProperties>
</file>